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 id="2147483717" r:id="rId2"/>
  </p:sldMasterIdLst>
  <p:sldIdLst>
    <p:sldId id="277" r:id="rId3"/>
    <p:sldId id="256" r:id="rId4"/>
    <p:sldId id="325" r:id="rId5"/>
    <p:sldId id="311" r:id="rId6"/>
    <p:sldId id="326" r:id="rId7"/>
    <p:sldId id="318" r:id="rId8"/>
    <p:sldId id="319" r:id="rId9"/>
    <p:sldId id="320" r:id="rId10"/>
    <p:sldId id="317" r:id="rId11"/>
    <p:sldId id="321" r:id="rId12"/>
    <p:sldId id="322" r:id="rId13"/>
    <p:sldId id="32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14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8865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455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2171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3/28/2018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5783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790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6271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8850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4348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7142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8786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3/28/2018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19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7447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3/28/2018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0585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3/28/2018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9967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9114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0097837"/>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598133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9005976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4973768"/>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4582312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996565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059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1013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4178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93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3/28/2018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962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3/28/2018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5541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3/28/2018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927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7670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2914357" y="6041361"/>
            <a:ext cx="732659" cy="365125"/>
          </a:xfrm>
        </p:spPr>
        <p:txBody>
          <a:bodyPr/>
          <a:lstStyle/>
          <a:p>
            <a:fld id="{18C79C5D-2A6F-F04D-97DA-BEF2467B64E4}" type="datetimeFigureOut">
              <a:rPr lang="en-US" smtClean="0"/>
              <a:pPr/>
              <a:t>3/28/2018</a:t>
            </a:fld>
            <a:endParaRPr lang="en-US" dirty="0"/>
          </a:p>
        </p:txBody>
      </p:sp>
      <p:sp>
        <p:nvSpPr>
          <p:cNvPr id="6" name="Footer Placeholder 5"/>
          <p:cNvSpPr>
            <a:spLocks noGrp="1"/>
          </p:cNvSpPr>
          <p:nvPr>
            <p:ph type="ftr" sz="quarter" idx="11"/>
          </p:nvPr>
        </p:nvSpPr>
        <p:spPr>
          <a:xfrm>
            <a:off x="442797" y="6041361"/>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7"/>
            <a:ext cx="796616"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410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3/28/2018</a:t>
            </a:fld>
            <a:endParaRPr lang="en-US" dirty="0"/>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0838626"/>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B482E8-6E0E-1B4F-B1FD-C69DB9E858D9}" type="datetimeFigureOut">
              <a:rPr lang="en-US" smtClean="0"/>
              <a:pPr/>
              <a:t>3/28/2018</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9737775"/>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691" y="1449146"/>
            <a:ext cx="8839200" cy="2971051"/>
          </a:xfrm>
        </p:spPr>
        <p:txBody>
          <a:bodyPr/>
          <a:lstStyle/>
          <a:p>
            <a:pPr algn="ctr"/>
            <a:r>
              <a:rPr lang="en-US" dirty="0" smtClean="0"/>
              <a:t>God’s Word of the Week</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saturation sat="152000"/>
                    </a14:imgEffect>
                  </a14:imgLayer>
                </a14:imgProps>
              </a:ext>
              <a:ext uri="{28A0092B-C50C-407E-A947-70E740481C1C}">
                <a14:useLocalDpi xmlns:a14="http://schemas.microsoft.com/office/drawing/2010/main" val="0"/>
              </a:ext>
            </a:extLst>
          </a:blip>
          <a:stretch>
            <a:fillRect/>
          </a:stretch>
        </p:blipFill>
        <p:spPr>
          <a:xfrm>
            <a:off x="1358926" y="5005662"/>
            <a:ext cx="6426147" cy="1755355"/>
          </a:xfrm>
          <a:prstGeom prst="rect">
            <a:avLst/>
          </a:prstGeom>
        </p:spPr>
      </p:pic>
    </p:spTree>
    <p:extLst>
      <p:ext uri="{BB962C8B-B14F-4D97-AF65-F5344CB8AC3E}">
        <p14:creationId xmlns:p14="http://schemas.microsoft.com/office/powerpoint/2010/main" val="2854364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descr="Image result for facing suff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581"/>
            <a:ext cx="9167823" cy="4838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2507" y="5031419"/>
            <a:ext cx="7994075" cy="1424799"/>
          </a:xfrm>
        </p:spPr>
        <p:txBody>
          <a:bodyPr>
            <a:normAutofit fontScale="90000"/>
          </a:bodyPr>
          <a:lstStyle/>
          <a:p>
            <a:r>
              <a:rPr lang="en-US" b="1" dirty="0"/>
              <a:t>We will all face suffering and it will expose the limits of our </a:t>
            </a:r>
            <a:r>
              <a:rPr lang="en-US" b="1" dirty="0" smtClean="0"/>
              <a:t>strength</a:t>
            </a:r>
            <a:endParaRPr lang="en-US" dirty="0"/>
          </a:p>
        </p:txBody>
      </p:sp>
    </p:spTree>
    <p:extLst>
      <p:ext uri="{BB962C8B-B14F-4D97-AF65-F5344CB8AC3E}">
        <p14:creationId xmlns:p14="http://schemas.microsoft.com/office/powerpoint/2010/main" val="4136693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387" y="5384800"/>
            <a:ext cx="8588214" cy="1348821"/>
          </a:xfrm>
        </p:spPr>
        <p:txBody>
          <a:bodyPr>
            <a:normAutofit fontScale="90000"/>
          </a:bodyPr>
          <a:lstStyle/>
          <a:p>
            <a:pPr algn="ctr"/>
            <a:r>
              <a:rPr lang="en-US" b="1" dirty="0" smtClean="0">
                <a:effectLst>
                  <a:outerShdw blurRad="38100" dist="38100" dir="2700000" algn="tl">
                    <a:srgbClr val="000000">
                      <a:alpha val="43137"/>
                    </a:srgbClr>
                  </a:outerShdw>
                </a:effectLst>
              </a:rPr>
              <a:t>The Resurrection gives </a:t>
            </a:r>
            <a:r>
              <a:rPr lang="en-US" b="1" dirty="0">
                <a:effectLst>
                  <a:outerShdw blurRad="38100" dist="38100" dir="2700000" algn="tl">
                    <a:srgbClr val="000000">
                      <a:alpha val="43137"/>
                    </a:srgbClr>
                  </a:outerShdw>
                </a:effectLst>
              </a:rPr>
              <a:t>us the comfort of hope and meaning in </a:t>
            </a:r>
            <a:r>
              <a:rPr lang="en-US" b="1" dirty="0" smtClean="0">
                <a:effectLst>
                  <a:outerShdw blurRad="38100" dist="38100" dir="2700000" algn="tl">
                    <a:srgbClr val="000000">
                      <a:alpha val="43137"/>
                    </a:srgbClr>
                  </a:outerShdw>
                </a:effectLst>
              </a:rPr>
              <a:t>suffering</a:t>
            </a:r>
            <a:endParaRPr lang="en-US" dirty="0">
              <a:effectLst>
                <a:outerShdw blurRad="38100" dist="38100" dir="2700000" algn="tl">
                  <a:srgbClr val="000000">
                    <a:alpha val="43137"/>
                  </a:srgbClr>
                </a:outerShdw>
              </a:effectLst>
            </a:endParaRPr>
          </a:p>
        </p:txBody>
      </p:sp>
      <p:pic>
        <p:nvPicPr>
          <p:cNvPr id="4106" name="Picture 10" descr="Image result for resurrection h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4" y="236727"/>
            <a:ext cx="9144000" cy="5148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954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104" name="Picture 8"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3" y="318308"/>
            <a:ext cx="9165582" cy="6415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2387" y="5384800"/>
            <a:ext cx="8588214" cy="1348821"/>
          </a:xfrm>
        </p:spPr>
        <p:txBody>
          <a:bodyPr>
            <a:normAutofit fontScale="90000"/>
          </a:bodyPr>
          <a:lstStyle/>
          <a:p>
            <a:pPr algn="ctr"/>
            <a:r>
              <a:rPr lang="en-US" b="1" dirty="0" smtClean="0">
                <a:effectLst>
                  <a:outerShdw blurRad="38100" dist="38100" dir="2700000" algn="tl">
                    <a:srgbClr val="000000">
                      <a:alpha val="43137"/>
                    </a:srgbClr>
                  </a:outerShdw>
                </a:effectLst>
              </a:rPr>
              <a:t>The Resurrection gives </a:t>
            </a:r>
            <a:r>
              <a:rPr lang="en-US" b="1" dirty="0">
                <a:effectLst>
                  <a:outerShdw blurRad="38100" dist="38100" dir="2700000" algn="tl">
                    <a:srgbClr val="000000">
                      <a:alpha val="43137"/>
                    </a:srgbClr>
                  </a:outerShdw>
                </a:effectLst>
              </a:rPr>
              <a:t>us the comfort of hope and meaning in </a:t>
            </a:r>
            <a:r>
              <a:rPr lang="en-US" b="1" dirty="0" smtClean="0">
                <a:effectLst>
                  <a:outerShdw blurRad="38100" dist="38100" dir="2700000" algn="tl">
                    <a:srgbClr val="000000">
                      <a:alpha val="43137"/>
                    </a:srgbClr>
                  </a:outerShdw>
                </a:effectLst>
              </a:rPr>
              <a:t>suffering</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5395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255" y="457201"/>
            <a:ext cx="8825345" cy="4452652"/>
          </a:xfrm>
        </p:spPr>
        <p:txBody>
          <a:bodyPr/>
          <a:lstStyle/>
          <a:p>
            <a:pPr algn="ctr"/>
            <a:r>
              <a:rPr lang="en-US" sz="4000" dirty="0"/>
              <a:t>Praise be to the God and Father of our Lord Jesus Christ! In his great mercy he has given us new birth into a living hope through the resurrection of Jesus Christ from the dead. </a:t>
            </a:r>
            <a:r>
              <a:rPr lang="en-US" sz="4000" dirty="0" smtClean="0"/>
              <a:t/>
            </a:r>
            <a:br>
              <a:rPr lang="en-US" sz="4000" dirty="0" smtClean="0"/>
            </a:br>
            <a:r>
              <a:rPr lang="en-US" sz="4000" dirty="0" smtClean="0"/>
              <a:t>1 </a:t>
            </a:r>
            <a:r>
              <a:rPr lang="en-US" sz="4000" dirty="0"/>
              <a:t>Peter </a:t>
            </a:r>
            <a:r>
              <a:rPr lang="en-US" sz="4000" dirty="0" smtClean="0"/>
              <a:t>1:3</a:t>
            </a:r>
            <a:endParaRPr lang="en-US" sz="4000" dirty="0"/>
          </a:p>
        </p:txBody>
      </p:sp>
      <p:sp>
        <p:nvSpPr>
          <p:cNvPr id="3" name="Subtitle 2"/>
          <p:cNvSpPr>
            <a:spLocks noGrp="1"/>
          </p:cNvSpPr>
          <p:nvPr>
            <p:ph type="subTitle" idx="1"/>
          </p:nvPr>
        </p:nvSpPr>
        <p:spPr>
          <a:xfrm>
            <a:off x="808831" y="5156156"/>
            <a:ext cx="7526338" cy="434974"/>
          </a:xfrm>
        </p:spPr>
        <p:txBody>
          <a:bodyPr>
            <a:noAutofit/>
          </a:bodyPr>
          <a:lstStyle/>
          <a:p>
            <a:pPr algn="ctr"/>
            <a:r>
              <a:rPr lang="en-US" sz="3200" b="1" dirty="0" smtClean="0"/>
              <a:t>God’s word for the week:</a:t>
            </a:r>
            <a:endParaRPr lang="en-US" sz="3200" b="1" dirty="0"/>
          </a:p>
        </p:txBody>
      </p:sp>
      <p:pic>
        <p:nvPicPr>
          <p:cNvPr id="5" name="Picture 4"/>
          <p:cNvPicPr>
            <a:picLocks noChangeAspect="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saturation sat="152000"/>
                    </a14:imgEffect>
                  </a14:imgLayer>
                </a14:imgProps>
              </a:ext>
              <a:ext uri="{28A0092B-C50C-407E-A947-70E740481C1C}">
                <a14:useLocalDpi xmlns:a14="http://schemas.microsoft.com/office/drawing/2010/main" val="0"/>
              </a:ext>
            </a:extLst>
          </a:blip>
          <a:stretch>
            <a:fillRect/>
          </a:stretch>
        </p:blipFill>
        <p:spPr>
          <a:xfrm>
            <a:off x="3244595" y="5837434"/>
            <a:ext cx="2654809" cy="725183"/>
          </a:xfrm>
          <a:prstGeom prst="rect">
            <a:avLst/>
          </a:prstGeom>
        </p:spPr>
      </p:pic>
    </p:spTree>
    <p:extLst>
      <p:ext uri="{BB962C8B-B14F-4D97-AF65-F5344CB8AC3E}">
        <p14:creationId xmlns:p14="http://schemas.microsoft.com/office/powerpoint/2010/main" val="2319491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Image result for Easter celeb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4277"/>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26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537" y="1156210"/>
            <a:ext cx="6377940" cy="1293028"/>
          </a:xfrm>
        </p:spPr>
        <p:txBody>
          <a:bodyPr>
            <a:normAutofit/>
          </a:bodyPr>
          <a:lstStyle/>
          <a:p>
            <a:pPr algn="ctr"/>
            <a:r>
              <a:rPr lang="en-US" sz="6000" dirty="0" smtClean="0"/>
              <a:t>Paradise</a:t>
            </a:r>
            <a:endParaRPr lang="en-US" sz="4800" dirty="0"/>
          </a:p>
        </p:txBody>
      </p:sp>
      <p:sp>
        <p:nvSpPr>
          <p:cNvPr id="3" name="Content Placeholder 2"/>
          <p:cNvSpPr>
            <a:spLocks noGrp="1"/>
          </p:cNvSpPr>
          <p:nvPr>
            <p:ph idx="1"/>
          </p:nvPr>
        </p:nvSpPr>
        <p:spPr/>
        <p:txBody>
          <a:bodyPr/>
          <a:lstStyle/>
          <a:p>
            <a:endParaRPr lang="en-US" dirty="0"/>
          </a:p>
        </p:txBody>
      </p:sp>
      <p:pic>
        <p:nvPicPr>
          <p:cNvPr id="1026" name="Picture 2" descr="Image result for colossi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846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Image result for Easter celeb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4277"/>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12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Corinthians 1:3–10 (ESV) </a:t>
            </a:r>
          </a:p>
        </p:txBody>
      </p:sp>
      <p:sp>
        <p:nvSpPr>
          <p:cNvPr id="3" name="Content Placeholder 2"/>
          <p:cNvSpPr>
            <a:spLocks noGrp="1"/>
          </p:cNvSpPr>
          <p:nvPr>
            <p:ph idx="1"/>
          </p:nvPr>
        </p:nvSpPr>
        <p:spPr>
          <a:xfrm>
            <a:off x="332510" y="1482436"/>
            <a:ext cx="7495308" cy="5223164"/>
          </a:xfrm>
        </p:spPr>
        <p:txBody>
          <a:bodyPr>
            <a:noAutofit/>
          </a:bodyPr>
          <a:lstStyle/>
          <a:p>
            <a:pPr marL="0" indent="0">
              <a:buNone/>
            </a:pPr>
            <a:r>
              <a:rPr lang="en-US" sz="3200" baseline="30000" dirty="0" smtClean="0">
                <a:effectLst>
                  <a:outerShdw blurRad="38100" dist="38100" dir="2700000" algn="tl">
                    <a:srgbClr val="000000">
                      <a:alpha val="43137"/>
                    </a:srgbClr>
                  </a:outerShdw>
                </a:effectLst>
              </a:rPr>
              <a:t>3</a:t>
            </a:r>
            <a:r>
              <a:rPr lang="en-US" sz="3200" dirty="0" smtClean="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Blessed be the God and Father of our Lord Jesus Christ, the Father of mercies and God of all comfort, </a:t>
            </a:r>
            <a:r>
              <a:rPr lang="en-US" sz="3200" baseline="30000" dirty="0">
                <a:effectLst>
                  <a:outerShdw blurRad="38100" dist="38100" dir="2700000" algn="tl">
                    <a:srgbClr val="000000">
                      <a:alpha val="43137"/>
                    </a:srgbClr>
                  </a:outerShdw>
                </a:effectLst>
              </a:rPr>
              <a:t>4</a:t>
            </a:r>
            <a:r>
              <a:rPr lang="en-US" sz="3200" dirty="0">
                <a:effectLst>
                  <a:outerShdw blurRad="38100" dist="38100" dir="2700000" algn="tl">
                    <a:srgbClr val="000000">
                      <a:alpha val="43137"/>
                    </a:srgbClr>
                  </a:outerShdw>
                </a:effectLst>
              </a:rPr>
              <a:t> who comforts us in all our affliction, so that we may be able to comfort those who are in any affliction, with the comfort with which we ourselves are comforted by God. </a:t>
            </a:r>
            <a:r>
              <a:rPr lang="en-US" sz="3200" baseline="30000" dirty="0">
                <a:effectLst>
                  <a:outerShdw blurRad="38100" dist="38100" dir="2700000" algn="tl">
                    <a:srgbClr val="000000">
                      <a:alpha val="43137"/>
                    </a:srgbClr>
                  </a:outerShdw>
                </a:effectLst>
              </a:rPr>
              <a:t>5</a:t>
            </a:r>
            <a:r>
              <a:rPr lang="en-US" sz="3200" dirty="0">
                <a:effectLst>
                  <a:outerShdw blurRad="38100" dist="38100" dir="2700000" algn="tl">
                    <a:srgbClr val="000000">
                      <a:alpha val="43137"/>
                    </a:srgbClr>
                  </a:outerShdw>
                </a:effectLst>
              </a:rPr>
              <a:t> For as we share abundantly in Christ’s sufferings, so through Christ we share abundantly in comfort too. </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8188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Corinthians 1:3–10 (ESV) </a:t>
            </a:r>
          </a:p>
        </p:txBody>
      </p:sp>
      <p:sp>
        <p:nvSpPr>
          <p:cNvPr id="3" name="Content Placeholder 2"/>
          <p:cNvSpPr>
            <a:spLocks noGrp="1"/>
          </p:cNvSpPr>
          <p:nvPr>
            <p:ph idx="1"/>
          </p:nvPr>
        </p:nvSpPr>
        <p:spPr>
          <a:xfrm>
            <a:off x="277091" y="1510145"/>
            <a:ext cx="7869381" cy="4904509"/>
          </a:xfrm>
        </p:spPr>
        <p:txBody>
          <a:bodyPr>
            <a:noAutofit/>
          </a:bodyPr>
          <a:lstStyle/>
          <a:p>
            <a:pPr marL="0" indent="0">
              <a:spcBef>
                <a:spcPts val="0"/>
              </a:spcBef>
              <a:buNone/>
            </a:pPr>
            <a:r>
              <a:rPr lang="en-US" sz="3200" baseline="30000" dirty="0" smtClean="0">
                <a:effectLst>
                  <a:outerShdw blurRad="38100" dist="38100" dir="2700000" algn="tl">
                    <a:srgbClr val="000000">
                      <a:alpha val="43137"/>
                    </a:srgbClr>
                  </a:outerShdw>
                </a:effectLst>
              </a:rPr>
              <a:t>6</a:t>
            </a:r>
            <a:r>
              <a:rPr lang="en-US" sz="3200" dirty="0" smtClean="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If we are afflicted, it is for your comfort and salvation; and if we are comforted, it is for your comfort, which you experience when you patiently endure the same sufferings that we suffer. </a:t>
            </a:r>
            <a:r>
              <a:rPr lang="en-US" sz="3200" baseline="30000" dirty="0">
                <a:effectLst>
                  <a:outerShdw blurRad="38100" dist="38100" dir="2700000" algn="tl">
                    <a:srgbClr val="000000">
                      <a:alpha val="43137"/>
                    </a:srgbClr>
                  </a:outerShdw>
                </a:effectLst>
              </a:rPr>
              <a:t>7</a:t>
            </a:r>
            <a:r>
              <a:rPr lang="en-US" sz="3200" dirty="0">
                <a:effectLst>
                  <a:outerShdw blurRad="38100" dist="38100" dir="2700000" algn="tl">
                    <a:srgbClr val="000000">
                      <a:alpha val="43137"/>
                    </a:srgbClr>
                  </a:outerShdw>
                </a:effectLst>
              </a:rPr>
              <a:t> Our hope for you is unshaken, for we know that as you share in our sufferings, you will also share in our comfort. </a:t>
            </a:r>
            <a:r>
              <a:rPr lang="en-US" sz="3200" baseline="30000" dirty="0">
                <a:effectLst>
                  <a:outerShdw blurRad="38100" dist="38100" dir="2700000" algn="tl">
                    <a:srgbClr val="000000">
                      <a:alpha val="43137"/>
                    </a:srgbClr>
                  </a:outerShdw>
                </a:effectLst>
              </a:rPr>
              <a:t>8</a:t>
            </a:r>
            <a:r>
              <a:rPr lang="en-US" sz="3200" dirty="0">
                <a:effectLst>
                  <a:outerShdw blurRad="38100" dist="38100" dir="2700000" algn="tl">
                    <a:srgbClr val="000000">
                      <a:alpha val="43137"/>
                    </a:srgbClr>
                  </a:outerShdw>
                </a:effectLst>
              </a:rPr>
              <a:t> For we do not want you to be unaware, brothers, of the affliction we experienced in Asia. </a:t>
            </a:r>
          </a:p>
        </p:txBody>
      </p:sp>
    </p:spTree>
    <p:extLst>
      <p:ext uri="{BB962C8B-B14F-4D97-AF65-F5344CB8AC3E}">
        <p14:creationId xmlns:p14="http://schemas.microsoft.com/office/powerpoint/2010/main" val="2299468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Corinthians 1:3–10 (ESV) </a:t>
            </a:r>
          </a:p>
        </p:txBody>
      </p:sp>
      <p:sp>
        <p:nvSpPr>
          <p:cNvPr id="3" name="Content Placeholder 2"/>
          <p:cNvSpPr>
            <a:spLocks noGrp="1"/>
          </p:cNvSpPr>
          <p:nvPr>
            <p:ph idx="1"/>
          </p:nvPr>
        </p:nvSpPr>
        <p:spPr>
          <a:xfrm>
            <a:off x="290946" y="1399309"/>
            <a:ext cx="7439890" cy="5181599"/>
          </a:xfrm>
        </p:spPr>
        <p:txBody>
          <a:bodyPr>
            <a:normAutofit/>
          </a:bodyPr>
          <a:lstStyle/>
          <a:p>
            <a:pPr marL="0" indent="0">
              <a:buNone/>
            </a:pPr>
            <a:r>
              <a:rPr lang="en-US" sz="3200" dirty="0" smtClean="0">
                <a:effectLst>
                  <a:outerShdw blurRad="38100" dist="38100" dir="2700000" algn="tl">
                    <a:srgbClr val="000000">
                      <a:alpha val="43137"/>
                    </a:srgbClr>
                  </a:outerShdw>
                </a:effectLst>
              </a:rPr>
              <a:t>For </a:t>
            </a:r>
            <a:r>
              <a:rPr lang="en-US" sz="3200" dirty="0">
                <a:effectLst>
                  <a:outerShdw blurRad="38100" dist="38100" dir="2700000" algn="tl">
                    <a:srgbClr val="000000">
                      <a:alpha val="43137"/>
                    </a:srgbClr>
                  </a:outerShdw>
                </a:effectLst>
              </a:rPr>
              <a:t>we were so utterly burdened beyond our strength that we despaired of life itself. </a:t>
            </a:r>
            <a:r>
              <a:rPr lang="en-US" sz="3200" baseline="30000" dirty="0">
                <a:effectLst>
                  <a:outerShdw blurRad="38100" dist="38100" dir="2700000" algn="tl">
                    <a:srgbClr val="000000">
                      <a:alpha val="43137"/>
                    </a:srgbClr>
                  </a:outerShdw>
                </a:effectLst>
              </a:rPr>
              <a:t>9</a:t>
            </a:r>
            <a:r>
              <a:rPr lang="en-US" sz="3200" dirty="0">
                <a:effectLst>
                  <a:outerShdw blurRad="38100" dist="38100" dir="2700000" algn="tl">
                    <a:srgbClr val="000000">
                      <a:alpha val="43137"/>
                    </a:srgbClr>
                  </a:outerShdw>
                </a:effectLst>
              </a:rPr>
              <a:t> Indeed, we felt that we had received the sentence of death. But that was to make us rely not on ourselves but on God who raises the dead. </a:t>
            </a:r>
            <a:r>
              <a:rPr lang="en-US" sz="3200" baseline="30000" dirty="0">
                <a:effectLst>
                  <a:outerShdw blurRad="38100" dist="38100" dir="2700000" algn="tl">
                    <a:srgbClr val="000000">
                      <a:alpha val="43137"/>
                    </a:srgbClr>
                  </a:outerShdw>
                </a:effectLst>
              </a:rPr>
              <a:t>10</a:t>
            </a:r>
            <a:r>
              <a:rPr lang="en-US" sz="3200" dirty="0">
                <a:effectLst>
                  <a:outerShdw blurRad="38100" dist="38100" dir="2700000" algn="tl">
                    <a:srgbClr val="000000">
                      <a:alpha val="43137"/>
                    </a:srgbClr>
                  </a:outerShdw>
                </a:effectLst>
              </a:rPr>
              <a:t> He delivered us from such a deadly peril, and he will deliver us. On him we have set our hope that he will deliver us again. </a:t>
            </a:r>
          </a:p>
          <a:p>
            <a:endParaRPr lang="en-US" dirty="0"/>
          </a:p>
        </p:txBody>
      </p:sp>
    </p:spTree>
    <p:extLst>
      <p:ext uri="{BB962C8B-B14F-4D97-AF65-F5344CB8AC3E}">
        <p14:creationId xmlns:p14="http://schemas.microsoft.com/office/powerpoint/2010/main" val="1091694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n his 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34496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346362" y="4806759"/>
            <a:ext cx="6347715" cy="1826581"/>
          </a:xfrm>
        </p:spPr>
        <p:txBody>
          <a:bodyPr/>
          <a:lstStyle/>
          <a:p>
            <a:r>
              <a:rPr lang="en-US" b="1" dirty="0" smtClean="0">
                <a:effectLst>
                  <a:outerShdw blurRad="38100" dist="38100" dir="2700000" algn="tl">
                    <a:srgbClr val="000000">
                      <a:alpha val="43137"/>
                    </a:srgbClr>
                  </a:outerShdw>
                </a:effectLst>
              </a:rPr>
              <a:t>God is the source of mercy and comfort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53265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TM04033937[[fn=Vapor Trail]]</Template>
  <TotalTime>18194</TotalTime>
  <Words>358</Words>
  <Application>Microsoft Office PowerPoint</Application>
  <PresentationFormat>On-screen Show (4:3)</PresentationFormat>
  <Paragraphs>14</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Century Gothic</vt:lpstr>
      <vt:lpstr>Trebuchet MS</vt:lpstr>
      <vt:lpstr>Wingdings 2</vt:lpstr>
      <vt:lpstr>Wingdings 3</vt:lpstr>
      <vt:lpstr>Quotable</vt:lpstr>
      <vt:lpstr>Facet</vt:lpstr>
      <vt:lpstr>God’s Word of the Week</vt:lpstr>
      <vt:lpstr>Praise be to the God and Father of our Lord Jesus Christ! In his great mercy he has given us new birth into a living hope through the resurrection of Jesus Christ from the dead.  1 Peter 1:3</vt:lpstr>
      <vt:lpstr>PowerPoint Presentation</vt:lpstr>
      <vt:lpstr>Paradise</vt:lpstr>
      <vt:lpstr>PowerPoint Presentation</vt:lpstr>
      <vt:lpstr>2 Corinthians 1:3–10 (ESV) </vt:lpstr>
      <vt:lpstr>2 Corinthians 1:3–10 (ESV) </vt:lpstr>
      <vt:lpstr>2 Corinthians 1:3–10 (ESV) </vt:lpstr>
      <vt:lpstr>God is the source of mercy and comfort</vt:lpstr>
      <vt:lpstr>We will all face suffering and it will expose the limits of our strength</vt:lpstr>
      <vt:lpstr>The Resurrection gives us the comfort of hope and meaning in suffering</vt:lpstr>
      <vt:lpstr>The Resurrection gives us the comfort of hope and meaning in suffering</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Isder</dc:creator>
  <cp:lastModifiedBy>Mark Isder</cp:lastModifiedBy>
  <cp:revision>122</cp:revision>
  <dcterms:created xsi:type="dcterms:W3CDTF">2017-11-18T22:40:05Z</dcterms:created>
  <dcterms:modified xsi:type="dcterms:W3CDTF">2018-04-03T14:13:35Z</dcterms:modified>
</cp:coreProperties>
</file>