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1"/>
    <p:sldMasterId id="2147483842" r:id="rId2"/>
  </p:sldMasterIdLst>
  <p:sldIdLst>
    <p:sldId id="277" r:id="rId3"/>
    <p:sldId id="256" r:id="rId4"/>
    <p:sldId id="325" r:id="rId5"/>
    <p:sldId id="337" r:id="rId6"/>
    <p:sldId id="326" r:id="rId7"/>
    <p:sldId id="333" r:id="rId8"/>
    <p:sldId id="327" r:id="rId9"/>
    <p:sldId id="330" r:id="rId10"/>
    <p:sldId id="331" r:id="rId11"/>
    <p:sldId id="334" r:id="rId12"/>
    <p:sldId id="335" r:id="rId13"/>
    <p:sldId id="332" r:id="rId14"/>
    <p:sldId id="328" r:id="rId15"/>
    <p:sldId id="329" r:id="rId16"/>
    <p:sldId id="33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142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4/7/2018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8865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4/7/2018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455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4/7/2018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2171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pPr/>
              <a:t>4/7/2018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5783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4/7/2018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790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4/7/2018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6271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smtClean="0"/>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vert="horz" lIns="91440" tIns="45720" rIns="91440" bIns="45720" rtlCol="0"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8B9EBBA-996F-894A-B54A-D6246ED52CEA}" type="datetimeFigureOut">
              <a:rPr lang="en-US" smtClean="0"/>
              <a:pPr/>
              <a:t>4/7/2018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3186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4/7/2018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0160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DFA1846-DA80-1C48-A609-854EA85C59AD}" type="datetimeFigureOut">
              <a:rPr lang="en-US" smtClean="0"/>
              <a:pPr/>
              <a:t>4/7/2018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6198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4/7/2018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7353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4/7/2018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1047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4/7/2018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7447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4/7/2018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6501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4/7/2018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0834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4/7/2018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4629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4/7/2018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28811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4/7/2018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5613100"/>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4/7/2018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5424467"/>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4/7/2018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031919102"/>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4/7/2018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325383"/>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3" name="Date Placeholder 2"/>
          <p:cNvSpPr>
            <a:spLocks noGrp="1"/>
          </p:cNvSpPr>
          <p:nvPr>
            <p:ph type="dt" sz="half" idx="10"/>
          </p:nvPr>
        </p:nvSpPr>
        <p:spPr/>
        <p:txBody>
          <a:bodyPr/>
          <a:lstStyle/>
          <a:p>
            <a:fld id="{09B482E8-6E0E-1B4F-B1FD-C69DB9E858D9}" type="datetimeFigureOut">
              <a:rPr lang="en-US" smtClean="0"/>
              <a:pPr/>
              <a:t>4/7/2018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6879387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3" name="Date Placeholder 2"/>
          <p:cNvSpPr>
            <a:spLocks noGrp="1"/>
          </p:cNvSpPr>
          <p:nvPr>
            <p:ph type="dt" sz="half" idx="10"/>
          </p:nvPr>
        </p:nvSpPr>
        <p:spPr/>
        <p:txBody>
          <a:bodyPr/>
          <a:lstStyle/>
          <a:p>
            <a:fld id="{09B482E8-6E0E-1B4F-B1FD-C69DB9E858D9}" type="datetimeFigureOut">
              <a:rPr lang="en-US" smtClean="0"/>
              <a:pPr/>
              <a:t>4/7/2018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4756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4/7/2018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1013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4/7/2018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17727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4/7/2018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3673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4/7/2018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931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4/7/2018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9628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4/7/2018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5541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4/7/2018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927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4/7/2018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7670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2914357" y="6041361"/>
            <a:ext cx="732659" cy="365125"/>
          </a:xfrm>
        </p:spPr>
        <p:txBody>
          <a:bodyPr/>
          <a:lstStyle/>
          <a:p>
            <a:fld id="{18C79C5D-2A6F-F04D-97DA-BEF2467B64E4}" type="datetimeFigureOut">
              <a:rPr lang="en-US" smtClean="0"/>
              <a:pPr/>
              <a:t>4/7/2018</a:t>
            </a:fld>
            <a:endParaRPr lang="en-US" dirty="0"/>
          </a:p>
        </p:txBody>
      </p:sp>
      <p:sp>
        <p:nvSpPr>
          <p:cNvPr id="6" name="Footer Placeholder 5"/>
          <p:cNvSpPr>
            <a:spLocks noGrp="1"/>
          </p:cNvSpPr>
          <p:nvPr>
            <p:ph type="ftr" sz="quarter" idx="11"/>
          </p:nvPr>
        </p:nvSpPr>
        <p:spPr>
          <a:xfrm>
            <a:off x="442797" y="6041361"/>
            <a:ext cx="2471560" cy="365125"/>
          </a:xfrm>
        </p:spPr>
        <p:txBody>
          <a:bodyPr/>
          <a:lstStyle/>
          <a:p>
            <a:endParaRPr lang="en-US" dirty="0"/>
          </a:p>
        </p:txBody>
      </p:sp>
      <p:sp>
        <p:nvSpPr>
          <p:cNvPr id="7" name="Slide Number Placeholder 6"/>
          <p:cNvSpPr>
            <a:spLocks noGrp="1"/>
          </p:cNvSpPr>
          <p:nvPr>
            <p:ph type="sldNum" sz="quarter" idx="12"/>
          </p:nvPr>
        </p:nvSpPr>
        <p:spPr>
          <a:xfrm>
            <a:off x="3647017" y="5915887"/>
            <a:ext cx="796616"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4102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2.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4/7/2018</a:t>
            </a:fld>
            <a:endParaRPr lang="en-US" dirty="0"/>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0838626"/>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9B482E8-6E0E-1B4F-B1FD-C69DB9E858D9}" type="datetimeFigureOut">
              <a:rPr lang="en-US" smtClean="0"/>
              <a:pPr/>
              <a:t>4/7/2018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1534226"/>
      </p:ext>
    </p:extLst>
  </p:cSld>
  <p:clrMap bg1="dk1" tx1="lt1" bg2="dk2"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Lst>
  <p:hf sldNum="0"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691" y="1449146"/>
            <a:ext cx="8839200" cy="2971051"/>
          </a:xfrm>
        </p:spPr>
        <p:txBody>
          <a:bodyPr/>
          <a:lstStyle/>
          <a:p>
            <a:pPr algn="ctr"/>
            <a:r>
              <a:rPr lang="en-US" dirty="0" smtClean="0"/>
              <a:t>God’s Word of the Week</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3">
                    <a14:imgEffect>
                      <a14:saturation sat="152000"/>
                    </a14:imgEffect>
                  </a14:imgLayer>
                </a14:imgProps>
              </a:ext>
              <a:ext uri="{28A0092B-C50C-407E-A947-70E740481C1C}">
                <a14:useLocalDpi xmlns:a14="http://schemas.microsoft.com/office/drawing/2010/main" val="0"/>
              </a:ext>
            </a:extLst>
          </a:blip>
          <a:stretch>
            <a:fillRect/>
          </a:stretch>
        </p:blipFill>
        <p:spPr>
          <a:xfrm>
            <a:off x="1358926" y="5005662"/>
            <a:ext cx="6426147" cy="1755355"/>
          </a:xfrm>
          <a:prstGeom prst="rect">
            <a:avLst/>
          </a:prstGeom>
        </p:spPr>
      </p:pic>
    </p:spTree>
    <p:extLst>
      <p:ext uri="{BB962C8B-B14F-4D97-AF65-F5344CB8AC3E}">
        <p14:creationId xmlns:p14="http://schemas.microsoft.com/office/powerpoint/2010/main" val="2854364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Centrality </a:t>
            </a:r>
            <a:r>
              <a:rPr lang="en-US" dirty="0" smtClean="0"/>
              <a:t>Christ</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Colossians </a:t>
            </a:r>
            <a:r>
              <a:rPr lang="en-US" sz="3200" dirty="0"/>
              <a:t>1:16–17 (ESV) 16 For by him all things were created, in heaven and on earth, visible and invisible, whether thrones or dominions or rulers or authorities—all things were created through him and for him. 17 And he is before all things, and in him all things hold together. </a:t>
            </a:r>
          </a:p>
        </p:txBody>
      </p:sp>
    </p:spTree>
    <p:extLst>
      <p:ext uri="{BB962C8B-B14F-4D97-AF65-F5344CB8AC3E}">
        <p14:creationId xmlns:p14="http://schemas.microsoft.com/office/powerpoint/2010/main" val="2371226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Sufficiency </a:t>
            </a:r>
            <a:r>
              <a:rPr lang="en-US" dirty="0" smtClean="0"/>
              <a:t>of Christ</a:t>
            </a:r>
            <a:endParaRPr lang="en-US" dirty="0"/>
          </a:p>
        </p:txBody>
      </p:sp>
      <p:sp>
        <p:nvSpPr>
          <p:cNvPr id="3" name="Content Placeholder 2"/>
          <p:cNvSpPr>
            <a:spLocks noGrp="1"/>
          </p:cNvSpPr>
          <p:nvPr>
            <p:ph idx="1"/>
          </p:nvPr>
        </p:nvSpPr>
        <p:spPr/>
        <p:txBody>
          <a:bodyPr>
            <a:noAutofit/>
          </a:bodyPr>
          <a:lstStyle/>
          <a:p>
            <a:pPr marL="0" indent="0">
              <a:buNone/>
            </a:pPr>
            <a:r>
              <a:rPr lang="en-US" sz="3200" dirty="0" smtClean="0"/>
              <a:t>Colossians </a:t>
            </a:r>
            <a:r>
              <a:rPr lang="en-US" sz="3200" dirty="0"/>
              <a:t>2:6–8 (ESV) 6 Therefore, as you received Christ Jesus the Lord, so walk in him, 7 rooted and built up in him and established in the faith, just as you were taught, abounding in thanksgiving. 8 See to it that no one takes you captive by philosophy and empty deceit, according to human tradition, according to the elemental spirits of the world, and not according to Christ. </a:t>
            </a:r>
          </a:p>
        </p:txBody>
      </p:sp>
    </p:spTree>
    <p:extLst>
      <p:ext uri="{BB962C8B-B14F-4D97-AF65-F5344CB8AC3E}">
        <p14:creationId xmlns:p14="http://schemas.microsoft.com/office/powerpoint/2010/main" val="4161890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Resurrection</a:t>
            </a:r>
            <a:endParaRPr lang="en-US" dirty="0"/>
          </a:p>
        </p:txBody>
      </p:sp>
      <p:sp>
        <p:nvSpPr>
          <p:cNvPr id="3" name="Content Placeholder 2"/>
          <p:cNvSpPr>
            <a:spLocks noGrp="1"/>
          </p:cNvSpPr>
          <p:nvPr>
            <p:ph idx="1"/>
          </p:nvPr>
        </p:nvSpPr>
        <p:spPr>
          <a:xfrm>
            <a:off x="471055" y="1825625"/>
            <a:ext cx="8437417" cy="4351338"/>
          </a:xfrm>
        </p:spPr>
        <p:txBody>
          <a:bodyPr>
            <a:noAutofit/>
          </a:bodyPr>
          <a:lstStyle/>
          <a:p>
            <a:r>
              <a:rPr lang="en-US" sz="2800" dirty="0"/>
              <a:t>Colossians 2:12–13 (ESV) </a:t>
            </a:r>
            <a:r>
              <a:rPr lang="en-US" sz="2800" baseline="30000" dirty="0" smtClean="0"/>
              <a:t>12</a:t>
            </a:r>
            <a:r>
              <a:rPr lang="en-US" sz="2800" dirty="0" smtClean="0"/>
              <a:t> </a:t>
            </a:r>
            <a:r>
              <a:rPr lang="en-US" sz="2800" dirty="0"/>
              <a:t>having been buried with him in baptism, in which you were also </a:t>
            </a:r>
            <a:r>
              <a:rPr lang="en-US" sz="2800" b="1" u="sng" dirty="0"/>
              <a:t>raised with him </a:t>
            </a:r>
            <a:r>
              <a:rPr lang="en-US" sz="2800" dirty="0"/>
              <a:t>through faith in the powerful working of God, who raised him from the dead. </a:t>
            </a:r>
            <a:r>
              <a:rPr lang="en-US" sz="2800" baseline="30000" dirty="0"/>
              <a:t>13</a:t>
            </a:r>
            <a:r>
              <a:rPr lang="en-US" sz="2800" dirty="0"/>
              <a:t> And you, who were dead in your trespasses and the uncircumcision of your flesh, </a:t>
            </a:r>
            <a:r>
              <a:rPr lang="en-US" sz="2800" b="1" u="sng" dirty="0"/>
              <a:t>God made alive together with him</a:t>
            </a:r>
            <a:r>
              <a:rPr lang="en-US" sz="2800" dirty="0"/>
              <a:t>, having forgiven us all our trespasses, </a:t>
            </a:r>
            <a:endParaRPr lang="en-US" sz="2800" dirty="0"/>
          </a:p>
          <a:p>
            <a:r>
              <a:rPr lang="en-US" sz="2800" dirty="0"/>
              <a:t>Colossians 3:1–2 (ESV) </a:t>
            </a:r>
            <a:r>
              <a:rPr lang="en-US" sz="2800" baseline="30000" dirty="0" smtClean="0"/>
              <a:t>1</a:t>
            </a:r>
            <a:r>
              <a:rPr lang="en-US" sz="2800" dirty="0" smtClean="0"/>
              <a:t> </a:t>
            </a:r>
            <a:r>
              <a:rPr lang="en-US" sz="2800" b="1" u="sng" dirty="0"/>
              <a:t>If then you have been raised with Christ</a:t>
            </a:r>
            <a:r>
              <a:rPr lang="en-US" sz="2800" dirty="0"/>
              <a:t>, seek the things that are above, where Christ is, seated at the right hand of God. </a:t>
            </a:r>
            <a:r>
              <a:rPr lang="en-US" sz="2800" baseline="30000" dirty="0"/>
              <a:t>2</a:t>
            </a:r>
            <a:r>
              <a:rPr lang="en-US" sz="2800" dirty="0"/>
              <a:t> Set your minds on things that are above, not on things that are on earth. </a:t>
            </a:r>
          </a:p>
        </p:txBody>
      </p:sp>
    </p:spTree>
    <p:extLst>
      <p:ext uri="{BB962C8B-B14F-4D97-AF65-F5344CB8AC3E}">
        <p14:creationId xmlns:p14="http://schemas.microsoft.com/office/powerpoint/2010/main" val="3239669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supremacy of Jesus"/>
          <p:cNvPicPr>
            <a:picLocks noChangeAspect="1" noChangeArrowheads="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0" y="417656"/>
            <a:ext cx="9246494" cy="565063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657349" y="5086261"/>
            <a:ext cx="6858000" cy="1194650"/>
          </a:xfrm>
        </p:spPr>
        <p:txBody>
          <a:bodyPr>
            <a:normAutofit/>
          </a:bodyPr>
          <a:lstStyle/>
          <a:p>
            <a:r>
              <a:rPr lang="en-US" sz="6000" dirty="0">
                <a:effectLst/>
              </a:rPr>
              <a:t>The Message of Colossians</a:t>
            </a:r>
            <a:r>
              <a:rPr lang="en-US" sz="6000" dirty="0" smtClean="0">
                <a:effectLst/>
              </a:rPr>
              <a:t>:</a:t>
            </a:r>
            <a:endParaRPr lang="en-US" sz="6000"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34422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Piper</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4000" dirty="0"/>
              <a:t>Seeing and savoring the supremacy of Jesus Christ frees you from the slavery of sin for the sacrifices of love… </a:t>
            </a:r>
            <a:endParaRPr lang="en-US" sz="4000" dirty="0" smtClean="0"/>
          </a:p>
          <a:p>
            <a:pPr marL="0" indent="0">
              <a:buNone/>
            </a:pPr>
            <a:r>
              <a:rPr lang="en-US" sz="4000" dirty="0" smtClean="0"/>
              <a:t>Being </a:t>
            </a:r>
            <a:r>
              <a:rPr lang="en-US" sz="4000" dirty="0"/>
              <a:t>satisfied with all that God is for you in Jesus frees you from the bondage of sin for the suffering of love</a:t>
            </a:r>
            <a:r>
              <a:rPr lang="en-US" sz="4000" dirty="0" smtClean="0"/>
              <a:t>.</a:t>
            </a:r>
            <a:endParaRPr lang="en-US" sz="4000" dirty="0"/>
          </a:p>
        </p:txBody>
      </p:sp>
    </p:spTree>
    <p:extLst>
      <p:ext uri="{BB962C8B-B14F-4D97-AF65-F5344CB8AC3E}">
        <p14:creationId xmlns:p14="http://schemas.microsoft.com/office/powerpoint/2010/main" val="2830815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supremacy of Jesus"/>
          <p:cNvPicPr>
            <a:picLocks noChangeAspect="1" noChangeArrowheads="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0" y="417656"/>
            <a:ext cx="9246494" cy="565063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657349" y="5086261"/>
            <a:ext cx="6858000" cy="1194650"/>
          </a:xfrm>
        </p:spPr>
        <p:txBody>
          <a:bodyPr>
            <a:normAutofit/>
          </a:bodyPr>
          <a:lstStyle/>
          <a:p>
            <a:r>
              <a:rPr lang="en-US" sz="6000" dirty="0">
                <a:effectLst/>
              </a:rPr>
              <a:t>The Message of Colossians</a:t>
            </a:r>
            <a:r>
              <a:rPr lang="en-US" sz="6000" dirty="0" smtClean="0">
                <a:effectLst/>
              </a:rPr>
              <a:t>:</a:t>
            </a:r>
            <a:endParaRPr lang="en-US" sz="6000"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26410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255" y="457201"/>
            <a:ext cx="8825345" cy="4452652"/>
          </a:xfrm>
        </p:spPr>
        <p:txBody>
          <a:bodyPr/>
          <a:lstStyle/>
          <a:p>
            <a:pPr algn="ctr"/>
            <a:r>
              <a:rPr lang="en-US" sz="4000" dirty="0"/>
              <a:t>For in him all the fullness of God was pleased to dwell. </a:t>
            </a:r>
            <a:r>
              <a:rPr lang="en-US" sz="4000" dirty="0" smtClean="0"/>
              <a:t/>
            </a:r>
            <a:br>
              <a:rPr lang="en-US" sz="4000" dirty="0" smtClean="0"/>
            </a:br>
            <a:r>
              <a:rPr lang="en-US" sz="4000" dirty="0" smtClean="0"/>
              <a:t>Colossians </a:t>
            </a:r>
            <a:r>
              <a:rPr lang="en-US" sz="4000" dirty="0"/>
              <a:t>1:19</a:t>
            </a:r>
            <a:br>
              <a:rPr lang="en-US" sz="4000" dirty="0"/>
            </a:br>
            <a:r>
              <a:rPr lang="en-US" b="0" dirty="0"/>
              <a:t/>
            </a:r>
            <a:br>
              <a:rPr lang="en-US" b="0" dirty="0"/>
            </a:br>
            <a:endParaRPr lang="en-US" sz="4000" dirty="0"/>
          </a:p>
        </p:txBody>
      </p:sp>
      <p:sp>
        <p:nvSpPr>
          <p:cNvPr id="3" name="Subtitle 2"/>
          <p:cNvSpPr>
            <a:spLocks noGrp="1"/>
          </p:cNvSpPr>
          <p:nvPr>
            <p:ph type="subTitle" idx="1"/>
          </p:nvPr>
        </p:nvSpPr>
        <p:spPr>
          <a:xfrm>
            <a:off x="808831" y="5156156"/>
            <a:ext cx="7526338" cy="434974"/>
          </a:xfrm>
        </p:spPr>
        <p:txBody>
          <a:bodyPr>
            <a:noAutofit/>
          </a:bodyPr>
          <a:lstStyle/>
          <a:p>
            <a:pPr algn="ctr"/>
            <a:r>
              <a:rPr lang="en-US" sz="3200" b="1" dirty="0" smtClean="0"/>
              <a:t>God’s word for the week:</a:t>
            </a:r>
            <a:endParaRPr lang="en-US" sz="3200" b="1" dirty="0"/>
          </a:p>
        </p:txBody>
      </p:sp>
      <p:pic>
        <p:nvPicPr>
          <p:cNvPr id="5" name="Picture 4"/>
          <p:cNvPicPr>
            <a:picLocks noChangeAspect="1"/>
          </p:cNvPicPr>
          <p:nvPr/>
        </p:nvPicPr>
        <p:blipFill>
          <a:blip r:embed="rId2">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3">
                    <a14:imgEffect>
                      <a14:saturation sat="152000"/>
                    </a14:imgEffect>
                  </a14:imgLayer>
                </a14:imgProps>
              </a:ext>
              <a:ext uri="{28A0092B-C50C-407E-A947-70E740481C1C}">
                <a14:useLocalDpi xmlns:a14="http://schemas.microsoft.com/office/drawing/2010/main" val="0"/>
              </a:ext>
            </a:extLst>
          </a:blip>
          <a:stretch>
            <a:fillRect/>
          </a:stretch>
        </p:blipFill>
        <p:spPr>
          <a:xfrm>
            <a:off x="3244595" y="5837434"/>
            <a:ext cx="2654809" cy="725183"/>
          </a:xfrm>
          <a:prstGeom prst="rect">
            <a:avLst/>
          </a:prstGeom>
        </p:spPr>
      </p:pic>
    </p:spTree>
    <p:extLst>
      <p:ext uri="{BB962C8B-B14F-4D97-AF65-F5344CB8AC3E}">
        <p14:creationId xmlns:p14="http://schemas.microsoft.com/office/powerpoint/2010/main" val="2319491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2650263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103236" y="1825626"/>
            <a:ext cx="7675350" cy="4351338"/>
          </a:xfrm>
        </p:spPr>
        <p:txBody>
          <a:bodyPr/>
          <a:lstStyle/>
          <a:p>
            <a:endParaRPr lang="en-US"/>
          </a:p>
        </p:txBody>
      </p:sp>
      <p:pic>
        <p:nvPicPr>
          <p:cNvPr id="6146" name="Picture 2" descr="Image result for popta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76880">
            <a:off x="407762" y="1643811"/>
            <a:ext cx="428625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nutrigrain b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12745">
            <a:off x="4314802" y="1924969"/>
            <a:ext cx="4504045" cy="3588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485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postle Pa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374073"/>
            <a:ext cx="9143998" cy="6096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88768" y="613556"/>
            <a:ext cx="6858000" cy="1194650"/>
          </a:xfrm>
        </p:spPr>
        <p:txBody>
          <a:bodyPr>
            <a:noAutofit/>
          </a:bodyPr>
          <a:lstStyle/>
          <a:p>
            <a:pPr algn="l"/>
            <a:r>
              <a:rPr lang="en-US" sz="5400" dirty="0">
                <a:effectLst>
                  <a:outerShdw blurRad="38100" dist="38100" dir="2700000" algn="tl">
                    <a:srgbClr val="000000">
                      <a:alpha val="43137"/>
                    </a:srgbClr>
                  </a:outerShdw>
                </a:effectLst>
              </a:rPr>
              <a:t>Background to </a:t>
            </a:r>
            <a:r>
              <a:rPr lang="en-US" sz="5400" dirty="0" smtClean="0">
                <a:effectLst>
                  <a:outerShdw blurRad="38100" dist="38100" dir="2700000" algn="tl">
                    <a:srgbClr val="000000">
                      <a:alpha val="43137"/>
                    </a:srgbClr>
                  </a:outerShdw>
                </a:effectLst>
              </a:rPr>
              <a:t/>
            </a:r>
            <a:br>
              <a:rPr lang="en-US" sz="5400" dirty="0" smtClean="0">
                <a:effectLst>
                  <a:outerShdw blurRad="38100" dist="38100" dir="2700000" algn="tl">
                    <a:srgbClr val="000000">
                      <a:alpha val="43137"/>
                    </a:srgbClr>
                  </a:outerShdw>
                </a:effectLst>
              </a:rPr>
            </a:br>
            <a:r>
              <a:rPr lang="en-US" sz="5400" dirty="0" smtClean="0">
                <a:effectLst>
                  <a:outerShdw blurRad="38100" dist="38100" dir="2700000" algn="tl">
                    <a:srgbClr val="000000">
                      <a:alpha val="43137"/>
                    </a:srgbClr>
                  </a:outerShdw>
                </a:effectLst>
              </a:rPr>
              <a:t>Paul’s </a:t>
            </a:r>
            <a:r>
              <a:rPr lang="en-US" sz="5400" dirty="0">
                <a:effectLst>
                  <a:outerShdw blurRad="38100" dist="38100" dir="2700000" algn="tl">
                    <a:srgbClr val="000000">
                      <a:alpha val="43137"/>
                    </a:srgbClr>
                  </a:outerShdw>
                </a:effectLst>
              </a:rPr>
              <a:t>Letter </a:t>
            </a:r>
            <a:r>
              <a:rPr lang="en-US" sz="5400" dirty="0" smtClean="0">
                <a:effectLst>
                  <a:outerShdw blurRad="38100" dist="38100" dir="2700000" algn="tl">
                    <a:srgbClr val="000000">
                      <a:alpha val="43137"/>
                    </a:srgbClr>
                  </a:outerShdw>
                </a:effectLst>
              </a:rPr>
              <a:t/>
            </a:r>
            <a:br>
              <a:rPr lang="en-US" sz="5400" dirty="0" smtClean="0">
                <a:effectLst>
                  <a:outerShdw blurRad="38100" dist="38100" dir="2700000" algn="tl">
                    <a:srgbClr val="000000">
                      <a:alpha val="43137"/>
                    </a:srgbClr>
                  </a:outerShdw>
                </a:effectLst>
              </a:rPr>
            </a:br>
            <a:r>
              <a:rPr lang="en-US" sz="5400" dirty="0" smtClean="0">
                <a:effectLst>
                  <a:outerShdw blurRad="38100" dist="38100" dir="2700000" algn="tl">
                    <a:srgbClr val="000000">
                      <a:alpha val="43137"/>
                    </a:srgbClr>
                  </a:outerShdw>
                </a:effectLst>
              </a:rPr>
              <a:t>to </a:t>
            </a:r>
            <a:r>
              <a:rPr lang="en-US" sz="5400" dirty="0">
                <a:effectLst>
                  <a:outerShdw blurRad="38100" dist="38100" dir="2700000" algn="tl">
                    <a:srgbClr val="000000">
                      <a:alpha val="43137"/>
                    </a:srgbClr>
                  </a:outerShdw>
                </a:effectLst>
              </a:rPr>
              <a:t>the </a:t>
            </a:r>
            <a:r>
              <a:rPr lang="en-US" sz="5400" dirty="0" smtClean="0">
                <a:effectLst>
                  <a:outerShdw blurRad="38100" dist="38100" dir="2700000" algn="tl">
                    <a:srgbClr val="000000">
                      <a:alpha val="43137"/>
                    </a:srgbClr>
                  </a:outerShdw>
                </a:effectLst>
              </a:rPr>
              <a:t/>
            </a:r>
            <a:br>
              <a:rPr lang="en-US" sz="5400" dirty="0" smtClean="0">
                <a:effectLst>
                  <a:outerShdw blurRad="38100" dist="38100" dir="2700000" algn="tl">
                    <a:srgbClr val="000000">
                      <a:alpha val="43137"/>
                    </a:srgbClr>
                  </a:outerShdw>
                </a:effectLst>
              </a:rPr>
            </a:br>
            <a:r>
              <a:rPr lang="en-US" sz="5400" dirty="0" smtClean="0">
                <a:effectLst>
                  <a:outerShdw blurRad="38100" dist="38100" dir="2700000" algn="tl">
                    <a:srgbClr val="000000">
                      <a:alpha val="43137"/>
                    </a:srgbClr>
                  </a:outerShdw>
                </a:effectLst>
              </a:rPr>
              <a:t>Colossians</a:t>
            </a:r>
            <a:endParaRPr lang="en-US" sz="5400" dirty="0">
              <a:effectLst>
                <a:outerShdw blurRad="38100" dist="38100" dir="2700000" algn="tl">
                  <a:srgbClr val="000000">
                    <a:alpha val="43137"/>
                  </a:srgbClr>
                </a:outerShdw>
              </a:effectLst>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95432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9085" r="24664" b="20063"/>
          <a:stretch/>
        </p:blipFill>
        <p:spPr bwMode="auto">
          <a:xfrm>
            <a:off x="450272" y="0"/>
            <a:ext cx="8243455" cy="68924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Young and Healthy Church Plant</a:t>
            </a:r>
          </a:p>
          <a:p>
            <a:r>
              <a:rPr lang="en-US" dirty="0" smtClean="0"/>
              <a:t>Growing influence of “Colossian Heresy”</a:t>
            </a:r>
            <a:endParaRPr lang="en-US" dirty="0"/>
          </a:p>
        </p:txBody>
      </p:sp>
    </p:spTree>
    <p:extLst>
      <p:ext uri="{BB962C8B-B14F-4D97-AF65-F5344CB8AC3E}">
        <p14:creationId xmlns:p14="http://schemas.microsoft.com/office/powerpoint/2010/main" val="333545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5475409"/>
            <a:ext cx="7905749" cy="1105500"/>
          </a:xfrm>
        </p:spPr>
        <p:txBody>
          <a:bodyPr>
            <a:normAutofit/>
          </a:bodyPr>
          <a:lstStyle/>
          <a:p>
            <a:pPr algn="ctr"/>
            <a:r>
              <a:rPr lang="en-US" sz="6000" dirty="0">
                <a:effectLst/>
              </a:rPr>
              <a:t>Main Themes of Colossians</a:t>
            </a:r>
            <a:r>
              <a:rPr lang="en-US" sz="6000" dirty="0" smtClean="0">
                <a:effectLst/>
              </a:rPr>
              <a:t>:</a:t>
            </a:r>
            <a:endParaRPr lang="en-US" sz="6000" dirty="0"/>
          </a:p>
        </p:txBody>
      </p:sp>
      <p:sp>
        <p:nvSpPr>
          <p:cNvPr id="5" name="Subtitle 4"/>
          <p:cNvSpPr>
            <a:spLocks noGrp="1"/>
          </p:cNvSpPr>
          <p:nvPr>
            <p:ph type="subTitle" idx="1"/>
          </p:nvPr>
        </p:nvSpPr>
        <p:spPr/>
        <p:txBody>
          <a:bodyPr/>
          <a:lstStyle/>
          <a:p>
            <a:endParaRPr lang="en-US"/>
          </a:p>
        </p:txBody>
      </p:sp>
      <p:pic>
        <p:nvPicPr>
          <p:cNvPr id="3076" name="Picture 4" descr="Image result for colossi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36" y="207818"/>
            <a:ext cx="8952246" cy="5035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257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164"/>
            <a:ext cx="9144000" cy="1325563"/>
          </a:xfrm>
        </p:spPr>
        <p:txBody>
          <a:bodyPr>
            <a:normAutofit/>
          </a:bodyPr>
          <a:lstStyle/>
          <a:p>
            <a:pPr algn="ctr"/>
            <a:r>
              <a:rPr lang="en-US" sz="3600" b="1" dirty="0" smtClean="0">
                <a:latin typeface="Arial Narrow" panose="020B0606020202030204" pitchFamily="34" charset="0"/>
              </a:rPr>
              <a:t>True Wisdom, Knowledge, and Understanding</a:t>
            </a:r>
            <a:endParaRPr lang="en-US" sz="3600" b="1" dirty="0">
              <a:latin typeface="Arial Narrow" panose="020B0606020202030204" pitchFamily="34" charset="0"/>
            </a:endParaRPr>
          </a:p>
        </p:txBody>
      </p:sp>
      <p:sp>
        <p:nvSpPr>
          <p:cNvPr id="3" name="Content Placeholder 2"/>
          <p:cNvSpPr>
            <a:spLocks noGrp="1"/>
          </p:cNvSpPr>
          <p:nvPr>
            <p:ph idx="1"/>
          </p:nvPr>
        </p:nvSpPr>
        <p:spPr>
          <a:xfrm>
            <a:off x="207818" y="1246909"/>
            <a:ext cx="8825346" cy="5320146"/>
          </a:xfrm>
        </p:spPr>
        <p:txBody>
          <a:bodyPr>
            <a:noAutofit/>
          </a:bodyPr>
          <a:lstStyle/>
          <a:p>
            <a:pPr marL="0" indent="0">
              <a:buNone/>
            </a:pPr>
            <a:r>
              <a:rPr lang="en-US" dirty="0" smtClean="0"/>
              <a:t>Colossians </a:t>
            </a:r>
            <a:r>
              <a:rPr lang="en-US" dirty="0"/>
              <a:t>1:9 (ESV) 9 And so, from the day we heard, we have not ceased to pray for you, asking that you may be filled with the </a:t>
            </a:r>
            <a:r>
              <a:rPr lang="en-US" b="1" dirty="0"/>
              <a:t>knowledge</a:t>
            </a:r>
            <a:r>
              <a:rPr lang="en-US" dirty="0"/>
              <a:t> of his will in all spiritual </a:t>
            </a:r>
            <a:r>
              <a:rPr lang="en-US" b="1" dirty="0"/>
              <a:t>wisdom</a:t>
            </a:r>
            <a:r>
              <a:rPr lang="en-US" dirty="0"/>
              <a:t> and </a:t>
            </a:r>
            <a:r>
              <a:rPr lang="en-US" b="1" dirty="0"/>
              <a:t>understanding</a:t>
            </a:r>
            <a:r>
              <a:rPr lang="en-US" dirty="0"/>
              <a:t>, </a:t>
            </a:r>
          </a:p>
          <a:p>
            <a:pPr marL="0" indent="0">
              <a:buNone/>
            </a:pPr>
            <a:r>
              <a:rPr lang="en-US" dirty="0" smtClean="0"/>
              <a:t>Colossians </a:t>
            </a:r>
            <a:r>
              <a:rPr lang="en-US" dirty="0"/>
              <a:t>2:3 (ESV) 3 in [</a:t>
            </a:r>
            <a:r>
              <a:rPr lang="en-US" b="1" dirty="0"/>
              <a:t>Christ</a:t>
            </a:r>
            <a:r>
              <a:rPr lang="en-US" dirty="0"/>
              <a:t>] are hidden all the treasures of </a:t>
            </a:r>
            <a:r>
              <a:rPr lang="en-US" b="1" dirty="0"/>
              <a:t>wisdom</a:t>
            </a:r>
            <a:r>
              <a:rPr lang="en-US" dirty="0"/>
              <a:t> and </a:t>
            </a:r>
            <a:r>
              <a:rPr lang="en-US" b="1" dirty="0"/>
              <a:t>knowledge</a:t>
            </a:r>
            <a:r>
              <a:rPr lang="en-US" dirty="0"/>
              <a:t>. </a:t>
            </a:r>
          </a:p>
          <a:p>
            <a:pPr marL="0" indent="0">
              <a:buNone/>
            </a:pPr>
            <a:r>
              <a:rPr lang="en-US" dirty="0" smtClean="0"/>
              <a:t>Colossians </a:t>
            </a:r>
            <a:r>
              <a:rPr lang="en-US" dirty="0"/>
              <a:t>2:8 (ESV) 8 See to it that no one takes you captive by </a:t>
            </a:r>
            <a:r>
              <a:rPr lang="en-US" b="1" dirty="0"/>
              <a:t>philosophy and empty deceit, according to human tradition</a:t>
            </a:r>
            <a:r>
              <a:rPr lang="en-US" dirty="0"/>
              <a:t>, according to the elemental spirits of the world, and not according to Christ. </a:t>
            </a:r>
          </a:p>
          <a:p>
            <a:pPr marL="0" indent="0">
              <a:buNone/>
            </a:pPr>
            <a:r>
              <a:rPr lang="en-US" dirty="0" smtClean="0"/>
              <a:t>Colossians </a:t>
            </a:r>
            <a:r>
              <a:rPr lang="en-US" dirty="0"/>
              <a:t>2:21–23 (ESV) 21 “Do not handle, Do not taste, Do not touch” 22 (referring to things that all perish as they are used)—according to human precepts and teachings? 23 These have indeed an </a:t>
            </a:r>
            <a:r>
              <a:rPr lang="en-US" b="1" dirty="0"/>
              <a:t>appearance of wisdom </a:t>
            </a:r>
            <a:r>
              <a:rPr lang="en-US" dirty="0"/>
              <a:t>in promoting self-made religion and asceticism and severity to the body, but they are of no value in stopping the indulgence of the flesh. </a:t>
            </a:r>
          </a:p>
          <a:p>
            <a:pPr marL="0" indent="0">
              <a:buNone/>
            </a:pPr>
            <a:endParaRPr lang="en-US" dirty="0"/>
          </a:p>
        </p:txBody>
      </p:sp>
    </p:spTree>
    <p:extLst>
      <p:ext uri="{BB962C8B-B14F-4D97-AF65-F5344CB8AC3E}">
        <p14:creationId xmlns:p14="http://schemas.microsoft.com/office/powerpoint/2010/main" val="446907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Supremacy </a:t>
            </a:r>
            <a:r>
              <a:rPr lang="en-US" dirty="0" smtClean="0"/>
              <a:t>of Christ</a:t>
            </a:r>
            <a:endParaRPr lang="en-US" dirty="0"/>
          </a:p>
        </p:txBody>
      </p:sp>
      <p:sp>
        <p:nvSpPr>
          <p:cNvPr id="3" name="Content Placeholder 2"/>
          <p:cNvSpPr>
            <a:spLocks noGrp="1"/>
          </p:cNvSpPr>
          <p:nvPr>
            <p:ph idx="1"/>
          </p:nvPr>
        </p:nvSpPr>
        <p:spPr>
          <a:xfrm>
            <a:off x="840000" y="1579417"/>
            <a:ext cx="7675350" cy="4987638"/>
          </a:xfrm>
        </p:spPr>
        <p:txBody>
          <a:bodyPr>
            <a:noAutofit/>
          </a:bodyPr>
          <a:lstStyle/>
          <a:p>
            <a:pPr marL="0" indent="0">
              <a:buNone/>
            </a:pPr>
            <a:r>
              <a:rPr lang="en-US" sz="2800" dirty="0" smtClean="0"/>
              <a:t>Colossians </a:t>
            </a:r>
            <a:r>
              <a:rPr lang="en-US" sz="2800" dirty="0"/>
              <a:t>1:15 (ESV) </a:t>
            </a:r>
            <a:r>
              <a:rPr lang="en-US" sz="2800" dirty="0" smtClean="0"/>
              <a:t>15 </a:t>
            </a:r>
            <a:r>
              <a:rPr lang="en-US" sz="2800" dirty="0"/>
              <a:t>He is the image of the invisible God, the firstborn of all creation. </a:t>
            </a:r>
          </a:p>
          <a:p>
            <a:pPr marL="0" indent="0">
              <a:buNone/>
            </a:pPr>
            <a:r>
              <a:rPr lang="en-US" sz="2800" dirty="0" smtClean="0"/>
              <a:t>Colossians </a:t>
            </a:r>
            <a:r>
              <a:rPr lang="en-US" sz="2800" dirty="0"/>
              <a:t>1:18–19 (ESV) </a:t>
            </a:r>
            <a:r>
              <a:rPr lang="en-US" sz="2800" dirty="0" smtClean="0"/>
              <a:t>18 </a:t>
            </a:r>
            <a:r>
              <a:rPr lang="en-US" sz="2800" dirty="0"/>
              <a:t>And he is the head of the body, the church. He is the beginning, the firstborn from the dead, that in everything he might be preeminent. 19 For in him all the fullness of God was pleased to dwell, </a:t>
            </a:r>
          </a:p>
          <a:p>
            <a:pPr marL="0" indent="0">
              <a:buNone/>
            </a:pPr>
            <a:r>
              <a:rPr lang="en-US" sz="2800" dirty="0" smtClean="0"/>
              <a:t>Colossians </a:t>
            </a:r>
            <a:r>
              <a:rPr lang="en-US" sz="2800" dirty="0"/>
              <a:t>2:9–10 (ESV) 9 For in him the whole fullness of deity dwells bodily, 10 and you have been filled in him, who is the head of all rule and authority. </a:t>
            </a:r>
          </a:p>
        </p:txBody>
      </p:sp>
    </p:spTree>
    <p:extLst>
      <p:ext uri="{BB962C8B-B14F-4D97-AF65-F5344CB8AC3E}">
        <p14:creationId xmlns:p14="http://schemas.microsoft.com/office/powerpoint/2010/main" val="18263414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B4B4B"/>
      </a:dk2>
      <a:lt2>
        <a:srgbClr val="8ED5C1"/>
      </a:lt2>
      <a:accent1>
        <a:srgbClr val="73CBB2"/>
      </a:accent1>
      <a:accent2>
        <a:srgbClr val="AACD5B"/>
      </a:accent2>
      <a:accent3>
        <a:srgbClr val="65A9E1"/>
      </a:accent3>
      <a:accent4>
        <a:srgbClr val="6274D8"/>
      </a:accent4>
      <a:accent5>
        <a:srgbClr val="AB54D7"/>
      </a:accent5>
      <a:accent6>
        <a:srgbClr val="D15B37"/>
      </a:accent6>
      <a:hlink>
        <a:srgbClr val="BFE962"/>
      </a:hlink>
      <a:folHlink>
        <a:srgbClr val="C0D591"/>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47428100-C732-4B2E-A30A-5273F581A0FA}"/>
    </a:ext>
  </a:extLst>
</a:theme>
</file>

<file path=docProps/app.xml><?xml version="1.0" encoding="utf-8"?>
<Properties xmlns="http://schemas.openxmlformats.org/officeDocument/2006/extended-properties" xmlns:vt="http://schemas.openxmlformats.org/officeDocument/2006/docPropsVTypes">
  <Template>TM04033937[[fn=Vapor Trail]]</Template>
  <TotalTime>18945</TotalTime>
  <Words>659</Words>
  <Application>Microsoft Office PowerPoint</Application>
  <PresentationFormat>On-screen Show (4:3)</PresentationFormat>
  <Paragraphs>28</Paragraphs>
  <Slides>15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Arial Narrow</vt:lpstr>
      <vt:lpstr>Century Gothic</vt:lpstr>
      <vt:lpstr>Corbel</vt:lpstr>
      <vt:lpstr>Trebuchet MS</vt:lpstr>
      <vt:lpstr>Wingdings 2</vt:lpstr>
      <vt:lpstr>Quotable</vt:lpstr>
      <vt:lpstr>Depth</vt:lpstr>
      <vt:lpstr>God’s Word of the Week</vt:lpstr>
      <vt:lpstr>For in him all the fullness of God was pleased to dwell.  Colossians 1:19  </vt:lpstr>
      <vt:lpstr>PowerPoint Presentation</vt:lpstr>
      <vt:lpstr>PowerPoint Presentation</vt:lpstr>
      <vt:lpstr>Background to  Paul’s Letter  to the  Colossians</vt:lpstr>
      <vt:lpstr>PowerPoint Presentation</vt:lpstr>
      <vt:lpstr>Main Themes of Colossians:</vt:lpstr>
      <vt:lpstr>True Wisdom, Knowledge, and Understanding</vt:lpstr>
      <vt:lpstr>Supremacy of Christ</vt:lpstr>
      <vt:lpstr>Centrality Christ</vt:lpstr>
      <vt:lpstr>Sufficiency of Christ</vt:lpstr>
      <vt:lpstr>Resurrection</vt:lpstr>
      <vt:lpstr>The Message of Colossians:</vt:lpstr>
      <vt:lpstr>John Piper</vt:lpstr>
      <vt:lpstr>The Message of Colossians: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Isder</dc:creator>
  <cp:lastModifiedBy>Mark Isder</cp:lastModifiedBy>
  <cp:revision>133</cp:revision>
  <dcterms:created xsi:type="dcterms:W3CDTF">2017-11-18T22:40:05Z</dcterms:created>
  <dcterms:modified xsi:type="dcterms:W3CDTF">2018-04-08T12:25:06Z</dcterms:modified>
</cp:coreProperties>
</file>